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546" r:id="rId2"/>
    <p:sldId id="547" r:id="rId3"/>
    <p:sldId id="475" r:id="rId4"/>
    <p:sldId id="539" r:id="rId5"/>
    <p:sldId id="273" r:id="rId6"/>
    <p:sldId id="545" r:id="rId7"/>
    <p:sldId id="529" r:id="rId8"/>
    <p:sldId id="541" r:id="rId9"/>
  </p:sldIdLst>
  <p:sldSz cx="9144000" cy="6858000" type="screen4x3"/>
  <p:notesSz cx="68580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44"/>
    <a:srgbClr val="00CC00"/>
    <a:srgbClr val="0033CC"/>
    <a:srgbClr val="993300"/>
    <a:srgbClr val="4F9C30"/>
    <a:srgbClr val="FF3B7C"/>
    <a:srgbClr val="EC3337"/>
    <a:srgbClr val="8FBCFF"/>
    <a:srgbClr val="DA82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 varScale="1">
        <p:scale>
          <a:sx n="120" d="100"/>
          <a:sy n="120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7-4252-9FDE-457AA5CD6B2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7-4252-9FDE-457AA5CD6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7-4252-9FDE-457AA5CD6B24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77-4252-9FDE-457AA5CD6B24}"/>
              </c:ext>
            </c:extLst>
          </c:dPt>
          <c:dLbls>
            <c:dLbl>
              <c:idx val="0"/>
              <c:layout>
                <c:manualLayout>
                  <c:x val="-3.7793419778754757E-2"/>
                  <c:y val="-7.87752414171686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832E6-0B6E-4D27-BC9C-7A5075AE5453}" type="VALU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D04A83-2E00-41CE-9E0D-9A0EDEA4123C}" type="PERCENTAG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7-4252-9FDE-457AA5CD6B24}"/>
                </c:ext>
              </c:extLst>
            </c:dLbl>
            <c:dLbl>
              <c:idx val="1"/>
              <c:layout>
                <c:manualLayout>
                  <c:x val="2.8345064834065941E-2"/>
                  <c:y val="7.3523558656024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8C8302-1D96-480A-8CE3-742588FCA780}" type="VALU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B16B78-87E3-45F5-A342-792524427011}" type="PERCENTAG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7-4252-9FDE-457AA5CD6B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Анкета толтургандар</c:v>
                </c:pt>
                <c:pt idx="1">
                  <c:v>Толтурбагандар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708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77-4252-9FDE-457AA5CD6B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6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0-A2FC-4423-8C09-87E344CB9810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A2FC-4423-8C09-87E344CB9810}"/>
              </c:ext>
            </c:extLst>
          </c:dPt>
          <c:dPt>
            <c:idx val="3"/>
            <c:bubble3D val="0"/>
            <c:explosion val="9"/>
            <c:extLst>
              <c:ext xmlns:c16="http://schemas.microsoft.com/office/drawing/2014/chart" uri="{C3380CC4-5D6E-409C-BE32-E72D297353CC}">
                <c16:uniqueId val="{00000002-A2FC-4423-8C09-87E344CB98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Эркектер</c:v>
                </c:pt>
                <c:pt idx="1">
                  <c:v>Кыздар</c:v>
                </c:pt>
              </c:strCache>
            </c:strRef>
          </c:cat>
          <c:val>
            <c:numRef>
              <c:f>Sayfa1!$B$2:$B$5</c:f>
              <c:numCache>
                <c:formatCode>#,##0.00</c:formatCode>
                <c:ptCount val="4"/>
                <c:pt idx="0">
                  <c:v>201</c:v>
                </c:pt>
                <c:pt idx="1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FC-4423-8C09-87E344CB98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3043976541008704"/>
          <c:y val="0.36649928614896854"/>
          <c:w val="0.26191389401444931"/>
          <c:h val="0.32487932518277407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8.7191358024691357E-2"/>
          <c:y val="9.3366207368465015E-2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9"/>
          <c:dLbls>
            <c:dLbl>
              <c:idx val="0"/>
              <c:layout>
                <c:manualLayout>
                  <c:x val="0.20370370370370369"/>
                  <c:y val="-3.92844572525228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0"/>
                  <c:y val="5.892668587878425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2.7777777777777807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1.3888767376300071E-2"/>
                  <c:y val="3.92844572525228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Иштеп жаткандар</c:v>
                </c:pt>
                <c:pt idx="1">
                  <c:v>Иштеп+окуп жаткандар</c:v>
                </c:pt>
                <c:pt idx="2">
                  <c:v>Окуусун улантып жаткандар</c:v>
                </c:pt>
                <c:pt idx="3">
                  <c:v>Башка (иш издегендер, аскер, декрет ж.б.)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316</c:v>
                </c:pt>
                <c:pt idx="1">
                  <c:v>88</c:v>
                </c:pt>
                <c:pt idx="2">
                  <c:v>138</c:v>
                </c:pt>
                <c:pt idx="3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01C-4E0F-BC28-38882546B3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01C-4E0F-BC28-38882546B39E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01C-4E0F-BC28-38882546B39E}"/>
              </c:ext>
            </c:extLst>
          </c:dPt>
          <c:dLbls>
            <c:dLbl>
              <c:idx val="0"/>
              <c:layout>
                <c:manualLayout>
                  <c:x val="-1.5534738999182344E-2"/>
                  <c:y val="1.496070722384857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C-4E0F-BC28-38882546B39E}"/>
                </c:ext>
              </c:extLst>
            </c:dLbl>
            <c:dLbl>
              <c:idx val="1"/>
              <c:layout>
                <c:manualLayout>
                  <c:x val="1.5588691111000788E-2"/>
                  <c:y val="-9.56120925245441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1C-4E0F-BC28-38882546B3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Жеке сектордо иштегендер</c:v>
                </c:pt>
                <c:pt idx="1">
                  <c:v>Мамлекеттик/коомдук сектордо иштегендер</c:v>
                </c:pt>
                <c:pt idx="2">
                  <c:v>Өз ишин (бизнес) ачкандар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253</c:v>
                </c:pt>
                <c:pt idx="1">
                  <c:v>138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1C-4E0F-BC28-38882546B3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50232167541046"/>
          <c:y val="3.1277185986685635E-2"/>
          <c:w val="0.32638204435437806"/>
          <c:h val="0.9094830871179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1"/>
    </a:solidFill>
    <a:ln w="9525" cap="flat" cmpd="sng" algn="ctr">
      <a:noFill/>
      <a:prstDash val="solid"/>
    </a:ln>
    <a:effectLst/>
  </c:spPr>
  <c:txPr>
    <a:bodyPr/>
    <a:lstStyle/>
    <a:p>
      <a:pPr>
        <a:defRPr sz="1800" b="1" u="sng">
          <a:solidFill>
            <a:schemeClr val="bg2">
              <a:lumMod val="7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Өз кесиби боюнча иштеп жаткандар</c:v>
                </c:pt>
                <c:pt idx="1">
                  <c:v>Башка кесипте иштеп жаткандар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270</c:v>
                </c:pt>
                <c:pt idx="1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62368461820519"/>
          <c:y val="0.26755524280346232"/>
          <c:w val="0.34326068141158339"/>
          <c:h val="0.30311036788563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200" b="1">
          <a:solidFill>
            <a:schemeClr val="bg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D34C-9EB5-43F1-A2EC-5E90E640FBFE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0A07-EE45-48DA-936F-AC263DDA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61D10-733A-47D3-944E-1FBD8C2F2F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61D10-733A-47D3-944E-1FBD8C2F2F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0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3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4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2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9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529801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000" b="1" i="0" u="none" strike="noStrike" kern="0" cap="none" spc="0" normalizeH="0" baseline="0" noProof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КЫРГЫЗ-ТҮРК «МАНАС» УНИВЕРСИТЕТИ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000" b="1" i="0" u="none" strike="noStrike" kern="0" cap="none" spc="0" normalizeH="0" baseline="0" noProof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СТУДЕНТТИК ИШТЕР БАШКАРМАЛЫГЫ</a:t>
            </a:r>
            <a:endParaRPr kumimoji="0" lang="tr-TR" sz="2000" b="1" i="0" u="none" strike="noStrike" kern="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4728034"/>
            <a:ext cx="7704856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y-KG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КТМУ 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</a:t>
            </a:r>
            <a:r>
              <a:rPr kumimoji="0" lang="ky-KG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-20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  <a:r>
              <a:rPr kumimoji="0" lang="ky-KG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-ОКУУ ЖЫЛЫНДА БҮТҮРГӨНДӨРДҮН ИШКЕ ОРНОШУУ ЖАНА ИШТЕГЕН ТАРМАКТАРЫ БОЮНЧА АНАЛИЗ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Kyrgyz-Turkish Manas University : Rankings, Fees &amp; Courses Details | Top  Universities">
            <a:extLst>
              <a:ext uri="{FF2B5EF4-FFF2-40B4-BE49-F238E27FC236}">
                <a16:creationId xmlns:a16="http://schemas.microsoft.com/office/drawing/2014/main" id="{E979EC11-25F5-48B1-AAEF-BF4578BB4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484" y="24409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2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3062" y="476672"/>
            <a:ext cx="8237876" cy="5207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Бул анализде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нген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маалыматтар, КТМУ проректору проф., докт. Анварбек Мокеевдин жетекчилигинде, Студенттик иштер башкармалыгы тарабынан даярдалган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Google Forms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анкетасын 2018-2019–окуу жылындагы бүтүрүүчүлөрүбүзгө электрондук почта,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whatsap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/telegram 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жана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facebook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аркылуу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жибер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үү менен топтолду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Топтолгон маалыматтар кылдаттык менен текшерилип, бүтүрүүчүлөрүбүздүн ишке орношуу жана иштеген тармактары боюнча анализи жасалды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Анализдин мазмуну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2018-2019-окуу жылында бүтүргөндөрдүн жалпы саны жана алардын ичинен анкета толтургандардын үлүшү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ky-KG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жынысына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карата анализ;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 өлкөлөр боюнча статистикасы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 жумушка орношуу статистикасы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Иштеген бүтүрүүчүлөрүбүздүн сектордук анализи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Иштеген бүтүрүүчүлөрүбүздүн кесиби боюнча анализи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0601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21247"/>
              </p:ext>
            </p:extLst>
          </p:nvPr>
        </p:nvGraphicFramePr>
        <p:xfrm>
          <a:off x="107504" y="1859370"/>
          <a:ext cx="8064896" cy="4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23528" y="1196752"/>
            <a:ext cx="8064896" cy="9679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y-KG" b="1" dirty="0">
                <a:solidFill>
                  <a:srgbClr val="C00000"/>
                </a:solidFill>
              </a:rPr>
              <a:t>Жалпы саны</a:t>
            </a:r>
            <a:r>
              <a:rPr lang="tr-TR" b="1" dirty="0">
                <a:solidFill>
                  <a:srgbClr val="C00000"/>
                </a:solidFill>
              </a:rPr>
              <a:t>: </a:t>
            </a:r>
            <a:r>
              <a:rPr lang="tr-TR" sz="2000" b="1" dirty="0">
                <a:solidFill>
                  <a:srgbClr val="C00000"/>
                </a:solidFill>
              </a:rPr>
              <a:t>738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sz="2000" b="1" dirty="0">
                <a:solidFill>
                  <a:srgbClr val="C00000"/>
                </a:solidFill>
              </a:rPr>
              <a:t>(</a:t>
            </a:r>
            <a:r>
              <a:rPr lang="ky-KG" sz="2000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668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ky-KG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</a:t>
            </a:r>
            <a:r>
              <a:rPr lang="en-US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ж/а </a:t>
            </a:r>
            <a:r>
              <a:rPr lang="ky-KG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кесиптик</a:t>
            </a:r>
            <a:r>
              <a:rPr lang="tr-TR" b="1" dirty="0">
                <a:solidFill>
                  <a:srgbClr val="8064A2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y-KG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tr-T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 ж/а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tr-TR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y-KG" b="1" dirty="0">
                <a:solidFill>
                  <a:srgbClr val="C00000"/>
                </a:solidFill>
              </a:rPr>
              <a:t>Алардын ичинен анкета толтургандардын саны</a:t>
            </a:r>
            <a:r>
              <a:rPr lang="tr-TR" b="1" dirty="0">
                <a:solidFill>
                  <a:srgbClr val="C00000"/>
                </a:solidFill>
              </a:rPr>
              <a:t>: </a:t>
            </a:r>
            <a:r>
              <a:rPr lang="en-US" sz="2000" b="1" dirty="0">
                <a:solidFill>
                  <a:srgbClr val="C00000"/>
                </a:solidFill>
              </a:rPr>
              <a:t>708</a:t>
            </a:r>
            <a:r>
              <a:rPr lang="ky-KG" sz="2000" b="1" dirty="0">
                <a:solidFill>
                  <a:srgbClr val="C00000"/>
                </a:solidFill>
              </a:rPr>
              <a:t> (</a:t>
            </a:r>
            <a:r>
              <a:rPr lang="ky-KG" sz="2000" b="1" dirty="0">
                <a:solidFill>
                  <a:schemeClr val="accent4">
                    <a:lumMod val="75000"/>
                  </a:schemeClr>
                </a:solidFill>
              </a:rPr>
              <a:t>646</a:t>
            </a:r>
            <a:r>
              <a:rPr lang="ky-KG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+ </a:t>
            </a:r>
            <a:r>
              <a:rPr lang="ky-KG" sz="2000" b="1" dirty="0">
                <a:solidFill>
                  <a:srgbClr val="00B050"/>
                </a:solidFill>
              </a:rPr>
              <a:t>62</a:t>
            </a:r>
            <a:r>
              <a:rPr lang="ky-KG" sz="2000" b="1" dirty="0">
                <a:solidFill>
                  <a:srgbClr val="C00000"/>
                </a:solidFill>
              </a:rPr>
              <a:t>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395536" y="214753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y-KG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2018-2019-окуу жылында бүтүргөндөрдүн жалпы саны жана алардын ичинен анкета толтургандардын үлүшү</a:t>
            </a:r>
            <a:endParaRPr lang="tr-TR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532289"/>
              </p:ext>
            </p:extLst>
          </p:nvPr>
        </p:nvGraphicFramePr>
        <p:xfrm>
          <a:off x="1043608" y="2018645"/>
          <a:ext cx="7388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1556792"/>
            <a:ext cx="486918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2400" b="1" dirty="0">
                <a:solidFill>
                  <a:srgbClr val="C00000"/>
                </a:solidFill>
              </a:rPr>
              <a:t>Кыздар</a:t>
            </a:r>
            <a:r>
              <a:rPr lang="tr-TR" sz="2400" b="1" dirty="0">
                <a:solidFill>
                  <a:srgbClr val="C00000"/>
                </a:solidFill>
              </a:rPr>
              <a:t>: </a:t>
            </a:r>
            <a:r>
              <a:rPr lang="en-US" sz="2400" b="1" dirty="0">
                <a:solidFill>
                  <a:srgbClr val="C00000"/>
                </a:solidFill>
              </a:rPr>
              <a:t>507</a:t>
            </a:r>
            <a:endParaRPr lang="tr-TR" sz="2400" b="1" dirty="0">
              <a:solidFill>
                <a:srgbClr val="C00000"/>
              </a:solidFill>
            </a:endParaRPr>
          </a:p>
          <a:p>
            <a:r>
              <a:rPr lang="ky-KG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Эркектер</a:t>
            </a: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201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863588" y="260648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Бүтүрүүчүлөрүбүздүн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жынысына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карата анализ</a:t>
            </a:r>
            <a:endParaRPr lang="tr-TR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236296" y="2708920"/>
            <a:ext cx="1828945" cy="2448272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FF3B7C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ky-KG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Анкета толтурган бүтүрүүчүлөрүбүз 16 мамлекетте иштейт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51937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y-KG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Бүтүрүүчүлөрүбүздүн өлкөлөр боюнча статистикасы</a:t>
            </a:r>
            <a:endParaRPr lang="tr-TR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D251A-E1DD-4281-9293-818F8FF25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162"/>
              </p:ext>
            </p:extLst>
          </p:nvPr>
        </p:nvGraphicFramePr>
        <p:xfrm>
          <a:off x="395536" y="1124744"/>
          <a:ext cx="6696745" cy="529927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9257">
                  <a:extLst>
                    <a:ext uri="{9D8B030D-6E8A-4147-A177-3AD203B41FA5}">
                      <a16:colId xmlns:a16="http://schemas.microsoft.com/office/drawing/2014/main" val="2727592556"/>
                    </a:ext>
                  </a:extLst>
                </a:gridCol>
                <a:gridCol w="1616650">
                  <a:extLst>
                    <a:ext uri="{9D8B030D-6E8A-4147-A177-3AD203B41FA5}">
                      <a16:colId xmlns:a16="http://schemas.microsoft.com/office/drawing/2014/main" val="3503247589"/>
                    </a:ext>
                  </a:extLst>
                </a:gridCol>
                <a:gridCol w="1549288">
                  <a:extLst>
                    <a:ext uri="{9D8B030D-6E8A-4147-A177-3AD203B41FA5}">
                      <a16:colId xmlns:a16="http://schemas.microsoft.com/office/drawing/2014/main" val="2871152672"/>
                    </a:ext>
                  </a:extLst>
                </a:gridCol>
                <a:gridCol w="1330367">
                  <a:extLst>
                    <a:ext uri="{9D8B030D-6E8A-4147-A177-3AD203B41FA5}">
                      <a16:colId xmlns:a16="http://schemas.microsoft.com/office/drawing/2014/main" val="673395290"/>
                    </a:ext>
                  </a:extLst>
                </a:gridCol>
                <a:gridCol w="1841183">
                  <a:extLst>
                    <a:ext uri="{9D8B030D-6E8A-4147-A177-3AD203B41FA5}">
                      <a16:colId xmlns:a16="http://schemas.microsoft.com/office/drawing/2014/main" val="2010202931"/>
                    </a:ext>
                  </a:extLst>
                </a:gridCol>
              </a:tblGrid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№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ӨЛКӨЛӨР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ÜLKELER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САНЫ/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SAYI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ПАЙЫЗЫ/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ORANI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64341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KIRGIZİSTAN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7976317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ТҮРКИЯ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TÜRKİYE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217928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3682513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7868071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БАЭ (ДУБАЙ)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BAE (DUBAY)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192149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KAZAKİSTAN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15278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КЫТАЙ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ÇİN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3209092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ӨЗБЕКСТАН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ÖZBEKİSTAN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532307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ВЕНГРИЯ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MACARİSTAN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978274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ТАЖИКСТАН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TACİKİSTAN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2501589"/>
                  </a:ext>
                </a:extLst>
              </a:tr>
              <a:tr h="28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БАХРЕЙН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BAHREYN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6469701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ТҮШТҮК КОРЕЯ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GÜNEY KORE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3124605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7033050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КИПР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KIBRIS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8327839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АЗЕРБАЙЖАН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AZERBAYCAN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1750122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ЭСТОНИЯ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ESTONYA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6239244"/>
                  </a:ext>
                </a:extLst>
              </a:tr>
              <a:tr h="295147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ЖАЛПЫ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708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273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323528" y="116632"/>
            <a:ext cx="8572560" cy="9361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y-KG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Бүтүрүүчүлөрүбүздүн жумушка орношуу статистикасы</a:t>
            </a:r>
            <a:endParaRPr lang="tr-TR" sz="280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6 Metin kutusu"/>
          <p:cNvSpPr txBox="1"/>
          <p:nvPr/>
        </p:nvSpPr>
        <p:spPr>
          <a:xfrm>
            <a:off x="231928" y="1201802"/>
            <a:ext cx="36027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/>
              <a:t>Жалпы</a:t>
            </a:r>
            <a:r>
              <a:rPr lang="ru-RU" sz="1600" dirty="0"/>
              <a:t> саны</a:t>
            </a:r>
            <a:r>
              <a:rPr lang="tr-TR" sz="1600" dirty="0"/>
              <a:t>: </a:t>
            </a:r>
            <a:r>
              <a:rPr lang="en-US" sz="1600" dirty="0"/>
              <a:t>738 </a:t>
            </a:r>
            <a:endParaRPr lang="ru-RU" sz="1600" dirty="0"/>
          </a:p>
          <a:p>
            <a:r>
              <a:rPr lang="ru-RU" sz="1600" dirty="0"/>
              <a:t>Анкета </a:t>
            </a:r>
            <a:r>
              <a:rPr lang="ru-RU" sz="1600" dirty="0" err="1"/>
              <a:t>толтургандар</a:t>
            </a:r>
            <a:r>
              <a:rPr lang="tr-TR" sz="1600" dirty="0"/>
              <a:t>: </a:t>
            </a:r>
            <a:r>
              <a:rPr lang="en-US" sz="1600" dirty="0"/>
              <a:t>708</a:t>
            </a:r>
            <a:endParaRPr lang="tr-TR" sz="1600" dirty="0"/>
          </a:p>
          <a:p>
            <a:r>
              <a:rPr lang="ru-RU" sz="1600" dirty="0"/>
              <a:t>Анкета </a:t>
            </a:r>
            <a:r>
              <a:rPr lang="ru-RU" sz="1600" dirty="0" err="1"/>
              <a:t>толтургандардын</a:t>
            </a:r>
            <a:r>
              <a:rPr lang="ru-RU" sz="1600" dirty="0"/>
              <a:t> </a:t>
            </a:r>
            <a:r>
              <a:rPr lang="ky-KG" sz="1600" dirty="0"/>
              <a:t>үлүшү</a:t>
            </a:r>
            <a:r>
              <a:rPr lang="tr-TR" sz="1600" dirty="0"/>
              <a:t>: </a:t>
            </a:r>
            <a:r>
              <a:rPr lang="en-US" sz="1600" dirty="0"/>
              <a:t>95,9</a:t>
            </a:r>
            <a:r>
              <a:rPr lang="ky-KG" sz="1600" dirty="0"/>
              <a:t> </a:t>
            </a:r>
            <a:r>
              <a:rPr lang="tr-TR" sz="1600" dirty="0"/>
              <a:t>%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348504"/>
              </p:ext>
            </p:extLst>
          </p:nvPr>
        </p:nvGraphicFramePr>
        <p:xfrm>
          <a:off x="323528" y="218186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Иштеген</a:t>
            </a: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бүтүрүүчүлөрүбүздүн</a:t>
            </a: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сектордук</a:t>
            </a: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анализи</a:t>
            </a:r>
            <a:endParaRPr lang="tr-TR" sz="280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167037034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2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y-KG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Иштеген бүтүрүүчүлөрүбүздүн кесиби боюнча анализ</a:t>
            </a:r>
            <a:endParaRPr lang="tr-TR" sz="2800" b="1" dirty="0">
              <a:solidFill>
                <a:srgbClr val="C0000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2533251418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6396</TotalTime>
  <Words>265</Words>
  <Application>Microsoft Office PowerPoint</Application>
  <PresentationFormat>On-screen Show (4:3)</PresentationFormat>
  <Paragraphs>127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Бүтүрүүчүлөрүбүздүн жумушка орношуу статистикасы</vt:lpstr>
      <vt:lpstr>Иштеген бүтүрүүчүлөрүбүздүн сектордук анализи</vt:lpstr>
      <vt:lpstr>Иштеген бүтүрүүчүлөрүбүздүн кесиби боюнча анализ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317</cp:revision>
  <cp:lastPrinted>2020-08-20T06:22:45Z</cp:lastPrinted>
  <dcterms:created xsi:type="dcterms:W3CDTF">2013-06-26T08:13:03Z</dcterms:created>
  <dcterms:modified xsi:type="dcterms:W3CDTF">2021-10-26T04:39:00Z</dcterms:modified>
</cp:coreProperties>
</file>